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FB97DA8-287F-42A7-AC5B-5556F2CD9F08}">
  <a:tblStyle styleId="{7FB97DA8-287F-42A7-AC5B-5556F2CD9F0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d9069b96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ed9069b96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d9069b9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d9069b9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d9069b9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d9069b9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d9069b9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d9069b9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d9069b9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d9069b9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d9069b9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d9069b9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d9069b96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ed9069b96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8a3891b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8a3891b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d9069b9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d9069b9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d9069b96_0_5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ed9069b96_0_5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d9069b9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d9069b9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e06c4ac5_34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e06c4ac5_34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be86e60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be86e60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d9069b96_0_5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ed9069b96_0_5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d9069b9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ed9069b9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d9069b96_0_5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ed9069b96_0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d9069b9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d9069b9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d9069b9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d9069b9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d9069b96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ed9069b9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d9069b96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ed9069b96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8a3891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8a3891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d9069b96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ed9069b96_0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639611a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0639611a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d9069b96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d9069b96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d9069b96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d9069b9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d9069b96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ed9069b96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8a3891b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8a3891b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d9069b9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ed9069b9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d9069b96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d9069b96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d9069b96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d9069b96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d9069b9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d9069b9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d9069b96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d9069b96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d9069b9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d9069b9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8a3891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8a3891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9069b96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d9069b9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d9069b96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ed9069b96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d9069b96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d9069b96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8a70fa6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8a70fa6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18a3891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18a3891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8a3891bd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18a3891bd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8a3891b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18a3891b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8a3891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18a3891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18a3891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18a3891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8a3891b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18a3891b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d9069b9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d9069b9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8a3891bd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18a3891bd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d9069b96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ed9069b96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d9069b96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d9069b96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ed9069b96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ed9069b96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d9069b9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ed9069b9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ed9069b9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ed9069b9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ed9069b96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ed9069b96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d9069b96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ed9069b96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d9069b9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ed9069b9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ed9069b96_0_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1ed9069b96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8a3891b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8a3891b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ed9069b96_0_6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ed9069b96_0_6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d9069b96_0_6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1ed9069b96_0_6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ed9069b96_0_8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1ed9069b96_0_8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18a3891b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18a3891b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ed9069b96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ed9069b96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ed9069b9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ed9069b9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d9069b96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ed9069b96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d9069b9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ed9069b9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ed9069b96_0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1ed9069b96_0_3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18a3891b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18a3891b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d9069b9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d9069b9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d9069b9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d9069b9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ed9069b96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ed9069b96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ed9069b96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1ed9069b96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18a3891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18a3891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ed9069b9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ed9069b9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d9069b96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d9069b96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d9069b9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ed9069b9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ed9069b96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ed9069b96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ed9069b9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ed9069b9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ed9069b96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1ed9069b96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8a3891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8a3891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d9069b96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d9069b9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1.png"/><Relationship Id="rId13" Type="http://schemas.openxmlformats.org/officeDocument/2006/relationships/image" Target="../media/image1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1.png"/><Relationship Id="rId1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2-0-rnn_basics.ipynb" TargetMode="External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1.png"/><Relationship Id="rId13" Type="http://schemas.openxmlformats.org/officeDocument/2006/relationships/image" Target="../media/image1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1.png"/><Relationship Id="rId1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1.png"/><Relationship Id="rId13" Type="http://schemas.openxmlformats.org/officeDocument/2006/relationships/image" Target="../media/image1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1.png"/><Relationship Id="rId1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1.png"/><Relationship Id="rId13" Type="http://schemas.openxmlformats.org/officeDocument/2006/relationships/image" Target="../media/image1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1.png"/><Relationship Id="rId1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hyperlink" Target="https://www.tensorflow.org/versions/r0.11/tutorials/wide_and_deep/index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hyperlink" Target="http://karpathy.github.io/2015/05/21/rnn-effectivenes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hyperlink" Target="http://karpathy.github.io/2015/05/21/rnn-effectiveness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1.png"/><Relationship Id="rId13" Type="http://schemas.openxmlformats.org/officeDocument/2006/relationships/image" Target="../media/image1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1.png"/><Relationship Id="rId1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1.png"/><Relationship Id="rId13" Type="http://schemas.openxmlformats.org/officeDocument/2006/relationships/image" Target="../media/image1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1.png"/><Relationship Id="rId1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7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3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jiwonkim.org/awesome-rn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194" name="Google Shape;19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5" name="Google Shape;19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96" name="Google Shape;19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98" name="Google Shape;19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8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</a:t>
            </a:r>
            <a:r>
              <a:rPr lang="en"/>
              <a:t>sequences</a:t>
            </a:r>
            <a:endParaRPr/>
          </a:p>
        </p:txBody>
      </p:sp>
      <p:sp>
        <p:nvSpPr>
          <p:cNvPr id="279" name="Google Shape;279;p58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80" name="Google Shape;28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8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5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9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91" name="Google Shape;291;p59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59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93" name="Google Shape;2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95" name="Google Shape;295;p59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96" name="Google Shape;296;p59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297" name="Google Shape;297;p59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Google Shape;298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Google Shape;3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6" name="Google Shape;306;p6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307" name="Google Shape;307;p60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8" name="Google Shape;30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6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17" name="Google Shape;317;p6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18" name="Google Shape;318;p61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61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6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9" name="Google Shape;329;p6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30" name="Google Shape;330;p62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2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338" name="Google Shape;338;p6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9" name="Google Shape;339;p6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40" name="Google Shape;340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6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42" name="Google Shape;34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48" name="Google Shape;3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365" name="Google Shape;3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65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65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65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6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65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  <a:endParaRPr/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7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67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6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67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67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67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7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67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4" name="Google Shape;404;p6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5" name="Google Shape;405;p67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6" name="Google Shape;406;p67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7" name="Google Shape;407;p67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8" name="Google Shape;408;p67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9" name="Google Shape;409;p67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sp>
        <p:nvSpPr>
          <p:cNvPr id="411" name="Google Shape;411;p67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2" name="Google Shape;412;p67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3" name="Google Shape;413;p67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4" name="Google Shape;414;p6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5" name="Google Shape;415;p67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6" name="Google Shape;416;p67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05" name="Google Shape;205;p50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966300"/>
            <a:ext cx="5715000" cy="22764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29" name="Google Shape;429;p69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Google Shape;4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36" name="Google Shape;436;p70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Execute RNN</a:t>
            </a:r>
            <a:endParaRPr/>
          </a:p>
        </p:txBody>
      </p:sp>
      <p:sp>
        <p:nvSpPr>
          <p:cNvPr id="443" name="Google Shape;443;p71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hidden_rnn_size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453" name="Google Shape;453;p72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461" name="Google Shape;461;p73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7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to RNN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  <p:sp>
        <p:nvSpPr>
          <p:cNvPr id="470" name="Google Shape;470;p74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76" name="Google Shape;476;p75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1145"/>
            <a:ext cx="8839196" cy="258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/>
          <p:nvPr/>
        </p:nvSpPr>
        <p:spPr>
          <a:xfrm>
            <a:off x="0" y="669900"/>
            <a:ext cx="66318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 algn="l">
              <a:lnSpc>
                <a:spcPct val="121429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y_data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sequence_length, emb_dim 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 *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weights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sequence_loss(prediction1,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sequence_loss(prediction2,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"Loss1: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sequence_loss1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eval(),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"Loss2: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sequence_loss2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76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7143525" y="4168400"/>
            <a:ext cx="1699800" cy="747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Loss1:  0.513015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Loss2:  0.371101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90" name="Google Shape;490;p7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7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5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Basics</a:t>
            </a:r>
            <a:endParaRPr/>
          </a:p>
        </p:txBody>
      </p:sp>
      <p:sp>
        <p:nvSpPr>
          <p:cNvPr id="212" name="Google Shape;212;p5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3" name="Google Shape;213;p5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214" name="Google Shape;214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5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216" name="Google Shape;2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97" name="Google Shape;497;p78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7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  <a:endParaRPr/>
          </a:p>
        </p:txBody>
      </p:sp>
      <p:sp>
        <p:nvSpPr>
          <p:cNvPr id="513" name="Google Shape;513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14" name="Google Shape;514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15" name="Google Shape;515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17" name="Google Shape;517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523" name="Google Shape;52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</a:t>
            </a:r>
            <a:r>
              <a:rPr lang="en"/>
              <a:t>ata creation</a:t>
            </a:r>
            <a:endParaRPr/>
          </a:p>
        </p:txBody>
      </p:sp>
      <p:sp>
        <p:nvSpPr>
          <p:cNvPr id="540" name="Google Shape;540;p82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8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3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r>
              <a:rPr lang="en"/>
              <a:t> data creation</a:t>
            </a:r>
            <a:endParaRPr/>
          </a:p>
        </p:txBody>
      </p:sp>
      <p:sp>
        <p:nvSpPr>
          <p:cNvPr id="547" name="Google Shape;547;p8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Google Shape;548;p83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</a:t>
            </a:r>
            <a:endParaRPr/>
          </a:p>
        </p:txBody>
      </p:sp>
      <p:sp>
        <p:nvSpPr>
          <p:cNvPr id="554" name="Google Shape;554;p84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560" name="Google Shape;560;p85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8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6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567" name="Google Shape;567;p86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86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569" name="Google Shape;569;p86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75" name="Google Shape;575;p87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Google Shape;576;p8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222" name="Google Shape;2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82" name="Google Shape;582;p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3" name="Google Shape;583;p88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84" name="Google Shape;584;p8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590" name="Google Shape;590;p89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89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92" name="Google Shape;592;p8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0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598" name="Google Shape;598;p90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90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0" name="Google Shape;600;p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606" name="Google Shape;606;p91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91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13" name="Google Shape;613;p9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Run long sequence RNN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Why it does not work?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9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9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sequences: Stacked RNN + Softmax layer</a:t>
            </a:r>
            <a:endParaRPr/>
          </a:p>
        </p:txBody>
      </p:sp>
      <p:sp>
        <p:nvSpPr>
          <p:cNvPr id="620" name="Google Shape;6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21" name="Google Shape;6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22" name="Google Shape;622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24" name="Google Shape;624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30" name="Google Shape;63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647" name="Google Shape;647;p95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9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6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654" name="Google Shape;654;p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96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56" name="Google Shape;656;p9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662" name="Google Shape;662;p97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64" name="Google Shape;664;p9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39" name="Google Shape;2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3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53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&amp; Deep</a:t>
            </a:r>
            <a:endParaRPr/>
          </a:p>
        </p:txBody>
      </p:sp>
      <p:pic>
        <p:nvPicPr>
          <p:cNvPr descr="pasted-image.png" id="670" name="Google Shape;67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1519238"/>
            <a:ext cx="8467800" cy="2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8"/>
          <p:cNvSpPr/>
          <p:nvPr/>
        </p:nvSpPr>
        <p:spPr>
          <a:xfrm>
            <a:off x="1292686" y="4775376"/>
            <a:ext cx="7434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7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https://www.tensorflow.org/versions/r0.11/tutorials/wide_and_deep/index.html</a:t>
            </a:r>
            <a:endParaRPr sz="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9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RNN </a:t>
            </a:r>
            <a:endParaRPr/>
          </a:p>
        </p:txBody>
      </p:sp>
      <p:sp>
        <p:nvSpPr>
          <p:cNvPr id="677" name="Google Shape;677;p99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8" name="Google Shape;6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0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  <a:endParaRPr/>
          </a:p>
        </p:txBody>
      </p:sp>
      <p:sp>
        <p:nvSpPr>
          <p:cNvPr id="685" name="Google Shape;685;p10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686" name="Google Shape;68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01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694" name="Google Shape;694;p101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2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1" name="Google Shape;701;p102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102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3" name="Google Shape;703;p10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9" name="Google Shape;709;p103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0" name="Google Shape;71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03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717" name="Google Shape;717;p10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8" name="Google Shape;7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25" name="Google Shape;725;p105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105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27" name="Google Shape;727;p10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6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106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34" name="Google Shape;734;p106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35" name="Google Shape;735;p1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741" name="Google Shape;74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7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47" name="Google Shape;2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4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trike="sng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 strike="sng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BasicLSTMCell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8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  <a:endParaRPr/>
          </a:p>
        </p:txBody>
      </p:sp>
      <p:sp>
        <p:nvSpPr>
          <p:cNvPr id="756" name="Google Shape;756;p109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757" name="Google Shape;757;p109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758" name="Google Shape;75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1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1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5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Dynamic RNN</a:t>
            </a:r>
            <a:endParaRPr/>
          </a:p>
        </p:txBody>
      </p:sp>
      <p:sp>
        <p:nvSpPr>
          <p:cNvPr id="765" name="Google Shape;765;p11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66" name="Google Shape;766;p1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67" name="Google Shape;767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11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769" name="Google Shape;769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2" name="Google Shape;79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12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</a:t>
            </a:r>
            <a:r>
              <a:rPr lang="en" sz="2000"/>
              <a:t>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9" name="Google Shape;79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3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806" name="Google Shape;80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14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08" name="Google Shape;808;p114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5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RNN</a:t>
            </a:r>
            <a:endParaRPr/>
          </a:p>
        </p:txBody>
      </p:sp>
      <p:sp>
        <p:nvSpPr>
          <p:cNvPr id="814" name="Google Shape;814;p115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11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16" name="Google Shape;816;p115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1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6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  <a:endParaRPr/>
          </a:p>
        </p:txBody>
      </p:sp>
      <p:sp>
        <p:nvSpPr>
          <p:cNvPr id="823" name="Google Shape;823;p116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24" name="Google Shape;824;p11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825" name="Google Shape;825;p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11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827" name="Google Shape;827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7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833" name="Google Shape;83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5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55" name="Google Shape;2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5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5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  <a:endParaRPr/>
          </a:p>
        </p:txBody>
      </p:sp>
      <p:pic>
        <p:nvPicPr>
          <p:cNvPr id="850" name="Google Shape;85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  <a:endParaRPr/>
          </a:p>
        </p:txBody>
      </p:sp>
      <p:graphicFrame>
        <p:nvGraphicFramePr>
          <p:cNvPr id="856" name="Google Shape;856;p119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{7FB97DA8-287F-42A7-AC5B-5556F2CD9F08}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857" name="Google Shape;857;p119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  <a:endParaRPr/>
          </a:p>
        </p:txBody>
      </p:sp>
      <p:sp>
        <p:nvSpPr>
          <p:cNvPr id="864" name="Google Shape;864;p120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865" name="Google Shape;865;p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866" name="Google Shape;866;p120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867" name="Google Shape;867;p120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868" name="Google Shape;868;p120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  <p:sp>
        <p:nvSpPr>
          <p:cNvPr id="869" name="Google Shape;869;p120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endParaRPr sz="2400"/>
          </a:p>
        </p:txBody>
      </p:sp>
      <p:sp>
        <p:nvSpPr>
          <p:cNvPr id="870" name="Google Shape;870;p120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endParaRPr sz="2400"/>
          </a:p>
        </p:txBody>
      </p:sp>
      <p:sp>
        <p:nvSpPr>
          <p:cNvPr id="871" name="Google Shape;871;p120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872" name="Google Shape;872;p120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7" name="Google Shape;877;p121"/>
          <p:cNvGraphicFramePr/>
          <p:nvPr/>
        </p:nvGraphicFramePr>
        <p:xfrm>
          <a:off x="142838" y="201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{7FB97DA8-287F-42A7-AC5B-5556F2CD9F08}</a:tableStyleId>
              </a:tblPr>
              <a:tblGrid>
                <a:gridCol w="1074650"/>
                <a:gridCol w="1074650"/>
                <a:gridCol w="1074650"/>
                <a:gridCol w="1046825"/>
                <a:gridCol w="1074650"/>
              </a:tblGrid>
              <a:tr h="35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878" name="Google Shape;8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00" y="31550"/>
            <a:ext cx="6618793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884" name="Google Shape;884;p122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886" name="Google Shape;886;p12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3"/>
          <p:cNvSpPr txBox="1"/>
          <p:nvPr>
            <p:ph type="title"/>
          </p:nvPr>
        </p:nvSpPr>
        <p:spPr>
          <a:xfrm>
            <a:off x="-8200" y="-18450"/>
            <a:ext cx="6773100" cy="110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datasets</a:t>
            </a:r>
            <a:endParaRPr/>
          </a:p>
        </p:txBody>
      </p:sp>
      <p:sp>
        <p:nvSpPr>
          <p:cNvPr id="892" name="Google Shape;892;p123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3" name="Google Shape;893;p123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4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 </a:t>
            </a:r>
            <a:endParaRPr/>
          </a:p>
        </p:txBody>
      </p:sp>
      <p:sp>
        <p:nvSpPr>
          <p:cNvPr id="899" name="Google Shape;899;p124"/>
          <p:cNvSpPr txBox="1"/>
          <p:nvPr/>
        </p:nvSpPr>
        <p:spPr>
          <a:xfrm>
            <a:off x="0" y="903900"/>
            <a:ext cx="91440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tf.contrib.layers.fully_connected(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activation_fn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124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1" name="Google Shape;90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050" y="680775"/>
            <a:ext cx="1047100" cy="1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907" name="Google Shape;907;p12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2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9" name="Google Shape;90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800" y="1548500"/>
            <a:ext cx="3590800" cy="269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915" name="Google Shape;915;p126"/>
          <p:cNvSpPr txBox="1"/>
          <p:nvPr>
            <p:ph idx="1" type="body"/>
          </p:nvPr>
        </p:nvSpPr>
        <p:spPr>
          <a:xfrm>
            <a:off x="180200" y="1460001"/>
            <a:ext cx="8783400" cy="197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 stock prediction using linear regression only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Improve results using more features such as keywords and/or sentiments in top news</a:t>
            </a:r>
            <a:endParaRPr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921" name="Google Shape;921;p127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 sz="2200"/>
          </a:p>
        </p:txBody>
      </p:sp>
      <p:sp>
        <p:nvSpPr>
          <p:cNvPr id="922" name="Google Shape;922;p127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63" name="Google Shape;2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7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  <a:endParaRPr i="1">
              <a:solidFill>
                <a:srgbClr val="4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57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57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72" name="Google Shape;272;p5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